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6247" autoAdjust="0"/>
  </p:normalViewPr>
  <p:slideViewPr>
    <p:cSldViewPr snapToGrid="0">
      <p:cViewPr varScale="1">
        <p:scale>
          <a:sx n="102" d="100"/>
          <a:sy n="102" d="100"/>
        </p:scale>
        <p:origin x="114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D9C2B-D8E9-4A31-975B-26A6250FAFFB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8AC0A-9EE3-4FA8-8D8E-405A6C3913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420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3575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Confirmation</a:t>
            </a:r>
            <a:r>
              <a:rPr lang="pt-PT" dirty="0"/>
              <a:t> </a:t>
            </a:r>
            <a:r>
              <a:rPr lang="pt-PT" dirty="0" err="1"/>
              <a:t>bias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cognitive</a:t>
            </a:r>
            <a:r>
              <a:rPr lang="pt-PT" dirty="0"/>
              <a:t> </a:t>
            </a:r>
            <a:r>
              <a:rPr lang="pt-PT" dirty="0" err="1"/>
              <a:t>bias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allows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8AC0A-9EE3-4FA8-8D8E-405A6C3913C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213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4216-67B0-D579-C437-B67C45CBC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457A7-9E5A-4EAE-A958-3B1E6BF12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B72B-172E-7B14-4AB5-B0020F67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59065-7906-8C1E-1B6F-E5DAAC0E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69010-4F04-3862-57E6-8ED05C47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337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EAC3-CA77-4BE4-64F8-81DF5D98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1DB88-F3EB-A197-CA92-8839AD5C7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1EDA9-AECC-54DE-9673-271F13BF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910AF-6731-69E0-A5C3-1CA9581F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D7D7-A503-DAEF-477B-45B065E2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354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8CA0-A27E-5084-DB9F-3EF6CE311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9666C-4436-8F4A-62A7-31F4F7F83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DF3CB-FC9A-834A-D7CE-F12EA63D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4C28D-AA62-EDEC-54E5-DBA3E7D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7302C-C0DA-F13E-99EF-3CFA47DA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03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03DC-9263-39CB-DE33-273756A8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B3E9-3F61-56F8-53F5-090D39073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A8F85-3D96-D767-D280-3E8DFE0E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A82C7-4146-AB39-30E2-12F090C33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EE8AA-A1E3-C8A1-3F86-F70E0010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360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D0BB-F97F-7E28-7B1D-F0A6328C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92B94-9F6A-1A3D-E94D-93BD37B6B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E4FB9-1D44-D533-09F8-A2316B75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27846-A083-4745-1F37-D065A768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03A71-42D5-4DDD-7C0B-56574CDA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703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4514-6CA5-FCB4-BCC2-87D65B1B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9B28-78CF-6F1F-0625-C82B0DA80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F24AA-FC83-7DB8-AEE4-7E8EB804E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3E398-19D9-1ED2-8395-EBAF6335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1263-1E2A-FC09-3FB0-3E6005C1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E6FCA-544D-0546-67A8-1F78A208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80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3BC2-EA42-76A8-62A6-9D5BB89D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9417-369C-A742-7ED8-FF23FB276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8464B-6772-1194-C935-2D5756FBE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3F4AD-C6B2-C264-1F23-FEC2F85E7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7941A-EA9D-15D6-749E-73B039875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825F1-6917-0DA7-1575-16F8FF59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4A87A-D0E8-3BB7-6EC0-F01A0B93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F7049-7D06-5BE6-2986-D6FD1908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18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C77C-4B77-422E-B172-6C121505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9E63D8-1DBC-ADB2-0495-57D08B3F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10AAE-6A4D-439F-92D7-202C2C42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1ACAA-FDA1-49C7-E480-76CFE23D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589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83965-EAB0-FC0D-01AF-CE034187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69C9F-45B4-D0A5-E884-BC14D385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D0B0-E1D7-4658-9DD9-11710C9A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E06D3A2-B710-906B-B162-A68F781DEE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49248A5-A72E-2015-7CDE-0E41C8C5F9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47" y="5505150"/>
            <a:ext cx="1140305" cy="12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4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9337-EF8E-DA11-8525-092B061F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8BF4E-9848-7980-1259-2929D5FB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A7D4F-96EC-DEFB-D521-D1EA84362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23D20-FBFB-F4A4-A685-C46AC1BF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345BB-5122-0910-724B-2D808231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1270C-64EC-23A9-D97C-9F9C7668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409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FE27-0889-5928-D2AA-DAEA2DB6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70269D-4DEF-4A12-1EC2-4F5C5021E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1E6A2-53E0-D452-E136-D6B2361FF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D28FC-F356-3565-1E2C-D7EECB5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78761-7B6D-9D23-1C13-E71DAF3C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74FCC-CB09-668C-8FE3-123C0623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81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81FD9-E112-FC1B-1E7D-EF605514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6FEDF-A468-DB7B-DCDF-0AC170CEC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69264-49F4-8708-F43D-4B3C20CBB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EC02B-CBE3-4897-A02E-3ED6B2D563C8}" type="datetimeFigureOut">
              <a:rPr lang="pt-PT" smtClean="0"/>
              <a:t>01/12/2022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F94CA-EF2A-2EE6-83AE-B378E325D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C075-D8C0-1E5F-627C-E559F3E3A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D2A30-ECE4-4924-BDDF-D75466232ED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411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D3AB4BC-3992-D588-9CB5-AF48EF03D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9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469183-1037-63B9-6F5E-371775E72CFC}"/>
              </a:ext>
            </a:extLst>
          </p:cNvPr>
          <p:cNvSpPr txBox="1"/>
          <p:nvPr/>
        </p:nvSpPr>
        <p:spPr>
          <a:xfrm>
            <a:off x="1454380" y="630512"/>
            <a:ext cx="96612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/>
              <a:t>A FRAMEWORK FOR STOCK PRICE FORECASTING USING A LONG SHORT-TERM MEMORY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C324A-D6D3-7F1E-100D-5ADC32BAD9C6}"/>
              </a:ext>
            </a:extLst>
          </p:cNvPr>
          <p:cNvSpPr txBox="1"/>
          <p:nvPr/>
        </p:nvSpPr>
        <p:spPr>
          <a:xfrm>
            <a:off x="2619554" y="3027872"/>
            <a:ext cx="695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João Ramos Graça</a:t>
            </a:r>
          </a:p>
          <a:p>
            <a:pPr algn="ctr"/>
            <a:r>
              <a:rPr lang="pt-PT"/>
              <a:t>November 2022</a:t>
            </a:r>
            <a:endParaRPr lang="pt-PT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290C235-78EF-F858-4669-8C6CB6496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96" y="4221911"/>
            <a:ext cx="1794205" cy="19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90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28DE5-54E8-8572-2191-C23D7D6E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4632" y="910398"/>
            <a:ext cx="6716272" cy="5037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175D2-6C48-A0F8-E95C-A78913FE4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534655" y="1864233"/>
            <a:ext cx="4172712" cy="312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93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EF2F3-6E2C-53B1-E68C-6CE67E82C125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STOCK BOT 2000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C25E5-4248-C4C0-CC48-8F6B28CA201C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Uses the neural network to predict the daily stock price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be used to manage your portfolio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generate graphs</a:t>
            </a:r>
          </a:p>
        </p:txBody>
      </p:sp>
      <p:pic>
        <p:nvPicPr>
          <p:cNvPr id="5" name="Picture 4" descr="A digital stock market graph">
            <a:extLst>
              <a:ext uri="{FF2B5EF4-FFF2-40B4-BE49-F238E27FC236}">
                <a16:creationId xmlns:a16="http://schemas.microsoft.com/office/drawing/2014/main" id="{8566C6CE-7831-E015-21E9-2F3754083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3" r="76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557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885A4A-705C-3874-3896-95496F012DA8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STEPS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805B3-F262-C812-9F44-435C1759A2A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Train better 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Integrate predictions in portfolio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Make a more integrated product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DF206AF2-DE86-40BD-7FBD-BBFE9EDE8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8585235F-34E3-EA2B-EEAA-DC3A8BE7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7" y="215168"/>
            <a:ext cx="11432605" cy="64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7AF6C576-9C95-745E-7712-89A4D80B6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5" r="2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36EF4-853C-CE6B-0C7F-F126A707646A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88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1CE92-C765-0F3A-E47A-42D8D3AB3444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CONFIRMATION BIAS</a:t>
            </a:r>
          </a:p>
        </p:txBody>
      </p:sp>
      <p:pic>
        <p:nvPicPr>
          <p:cNvPr id="23" name="Picture 4" descr="One glowing light bulb in sea of unlit bulbs">
            <a:extLst>
              <a:ext uri="{FF2B5EF4-FFF2-40B4-BE49-F238E27FC236}">
                <a16:creationId xmlns:a16="http://schemas.microsoft.com/office/drawing/2014/main" id="{DA04DC3F-CEA6-B385-29C3-4FA8D881F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41" r="1416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437C7C-F668-9EE4-5577-B614CD495B94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People tend to believe what makes them feel good, (or what they want to be true) even when evidence points the other way.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also like to believe we are smarter than our fellow human.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takes a good deal of effort to evade this effect.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 all suffer from confirmation bias.</a:t>
            </a:r>
          </a:p>
        </p:txBody>
      </p:sp>
    </p:spTree>
    <p:extLst>
      <p:ext uri="{BB962C8B-B14F-4D97-AF65-F5344CB8AC3E}">
        <p14:creationId xmlns:p14="http://schemas.microsoft.com/office/powerpoint/2010/main" val="128524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1CE92-C765-0F3A-E47A-42D8D3AB3444}"/>
              </a:ext>
            </a:extLst>
          </p:cNvPr>
          <p:cNvSpPr txBox="1"/>
          <p:nvPr/>
        </p:nvSpPr>
        <p:spPr>
          <a:xfrm>
            <a:off x="8006085" y="1129084"/>
            <a:ext cx="3689091" cy="1960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MARKET EFFICIENCY</a:t>
            </a:r>
          </a:p>
        </p:txBody>
      </p:sp>
      <p:pic>
        <p:nvPicPr>
          <p:cNvPr id="7" name="Picture 4" descr="Digital numbers and graphs">
            <a:extLst>
              <a:ext uri="{FF2B5EF4-FFF2-40B4-BE49-F238E27FC236}">
                <a16:creationId xmlns:a16="http://schemas.microsoft.com/office/drawing/2014/main" id="{B005509B-9527-E100-D6BD-8A70DF81C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6" r="3990" b="-1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437C7C-F668-9EE4-5577-B614CD495B94}"/>
              </a:ext>
            </a:extLst>
          </p:cNvPr>
          <p:cNvSpPr txBox="1"/>
          <p:nvPr/>
        </p:nvSpPr>
        <p:spPr>
          <a:xfrm>
            <a:off x="8006085" y="3236181"/>
            <a:ext cx="3689091" cy="219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Is the market efficient?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There are definitely periods of inefficiency and irrationality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we take advantage of them?</a:t>
            </a:r>
          </a:p>
        </p:txBody>
      </p:sp>
    </p:spTree>
    <p:extLst>
      <p:ext uri="{BB962C8B-B14F-4D97-AF65-F5344CB8AC3E}">
        <p14:creationId xmlns:p14="http://schemas.microsoft.com/office/powerpoint/2010/main" val="161526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314130-3990-AFC8-FA98-4732D1CA1E38}"/>
              </a:ext>
            </a:extLst>
          </p:cNvPr>
          <p:cNvSpPr txBox="1"/>
          <p:nvPr/>
        </p:nvSpPr>
        <p:spPr>
          <a:xfrm>
            <a:off x="715992" y="353683"/>
            <a:ext cx="4149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>
                <a:solidFill>
                  <a:schemeClr val="bg1"/>
                </a:solidFill>
              </a:rPr>
              <a:t>FUNDAMENTAL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2DC77-5FC5-85F5-49D2-C5A548C17001}"/>
              </a:ext>
            </a:extLst>
          </p:cNvPr>
          <p:cNvSpPr txBox="1"/>
          <p:nvPr/>
        </p:nvSpPr>
        <p:spPr>
          <a:xfrm>
            <a:off x="7766474" y="336430"/>
            <a:ext cx="3010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500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50E1-92B7-578D-6028-7560FE113B15}"/>
              </a:ext>
            </a:extLst>
          </p:cNvPr>
          <p:cNvSpPr txBox="1"/>
          <p:nvPr/>
        </p:nvSpPr>
        <p:spPr>
          <a:xfrm>
            <a:off x="543464" y="2009955"/>
            <a:ext cx="4149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Takes into account long-term trends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Analysis of the operational side of the business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Evaluation of markets, demand, competition, etc.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Analysis of intrinsic value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Potential for future growth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Essentially long-term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C695-B3BC-2EFE-208E-E6672FFFFB89}"/>
              </a:ext>
            </a:extLst>
          </p:cNvPr>
          <p:cNvSpPr txBox="1"/>
          <p:nvPr/>
        </p:nvSpPr>
        <p:spPr>
          <a:xfrm>
            <a:off x="7187023" y="2009955"/>
            <a:ext cx="4764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Assumes market is efficient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All information contained in prices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Analysis of trading patterns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Use of indicators and signals to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Mostly short-term</a:t>
            </a:r>
          </a:p>
        </p:txBody>
      </p:sp>
    </p:spTree>
    <p:extLst>
      <p:ext uri="{BB962C8B-B14F-4D97-AF65-F5344CB8AC3E}">
        <p14:creationId xmlns:p14="http://schemas.microsoft.com/office/powerpoint/2010/main" val="48345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848CD-52B7-99C0-5B7F-0785D250AE7E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STACK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A3653D3-49BF-847B-047F-94C6CE52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0" y="1031193"/>
            <a:ext cx="3387578" cy="2142642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C28B944B-865E-BF25-58B2-8BC996620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30" y="1464068"/>
            <a:ext cx="3419533" cy="1709766"/>
          </a:xfrm>
          <a:prstGeom prst="rect">
            <a:avLst/>
          </a:prstGeom>
        </p:spPr>
      </p:pic>
      <p:pic>
        <p:nvPicPr>
          <p:cNvPr id="6" name="Picture 5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11EB2B1A-4125-D3F2-A1BF-17A00D1C9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0" y="3429000"/>
            <a:ext cx="7112423" cy="28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66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FC717-7522-AA68-2020-C3897D0E5103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LSTM NEURAL NETWORKS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7C4CD3B-3DC6-2182-87D0-E7B32142F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06" y="640080"/>
            <a:ext cx="628599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7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ines and dots connected representing a network">
            <a:extLst>
              <a:ext uri="{FF2B5EF4-FFF2-40B4-BE49-F238E27FC236}">
                <a16:creationId xmlns:a16="http://schemas.microsoft.com/office/drawing/2014/main" id="{80448E25-7EB1-BCD3-B5BB-13E4426BE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7" t="4056" r="1806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6" name="Rectangle 29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FC717-7522-AA68-2020-C3897D0E5103}"/>
              </a:ext>
            </a:extLst>
          </p:cNvPr>
          <p:cNvSpPr txBox="1"/>
          <p:nvPr/>
        </p:nvSpPr>
        <p:spPr>
          <a:xfrm>
            <a:off x="8395868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LSTM NEURAL NETWORKS</a:t>
            </a:r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0177CA-2E64-2695-43B9-46B0804BE988}"/>
              </a:ext>
            </a:extLst>
          </p:cNvPr>
          <p:cNvSpPr txBox="1"/>
          <p:nvPr/>
        </p:nvSpPr>
        <p:spPr>
          <a:xfrm>
            <a:off x="8395868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They have the ability to figure out connections between data with long-term dependencies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This makes them ideally suited to </a:t>
            </a:r>
            <a:r>
              <a:rPr lang="en-US" sz="1700" dirty="0" err="1"/>
              <a:t>analyse</a:t>
            </a:r>
            <a:r>
              <a:rPr lang="en-US" sz="1700" dirty="0"/>
              <a:t> sequential data, so they are used for things like Natural Language Processing and time series (such as stock prices).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Avoids the vanishing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2294610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23B2C4-F3B8-D3F7-C8FA-D3DB1C5589E9}"/>
              </a:ext>
            </a:extLst>
          </p:cNvPr>
          <p:cNvSpPr txBox="1"/>
          <p:nvPr/>
        </p:nvSpPr>
        <p:spPr>
          <a:xfrm>
            <a:off x="827088" y="1641752"/>
            <a:ext cx="2655887" cy="3213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D0FFAEC0-14CC-AEAE-8416-2A90E719C521}"/>
              </a:ext>
            </a:extLst>
          </p:cNvPr>
          <p:cNvSpPr txBox="1"/>
          <p:nvPr/>
        </p:nvSpPr>
        <p:spPr>
          <a:xfrm>
            <a:off x="5232401" y="1721579"/>
            <a:ext cx="6140449" cy="395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Unfortunately, I can’t say it was a success.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LSTM Neural Networks not only take a long time to train, but also need to be trained several times to fine tune the hyperparameters.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For that reason, the initial intention of training in all S&amp;P 500 stocks had to be cut down dramatically.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We limited ourselves to the 25 most traded stocks. Since two of those were different classes of Alphabet/Google stock, we trained 24 models.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In quite a few of the models, the training data is considerably different from the test data.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From the 24 time series trained, only three had somewhat satisfactory results.</a:t>
            </a:r>
          </a:p>
        </p:txBody>
      </p:sp>
    </p:spTree>
    <p:extLst>
      <p:ext uri="{BB962C8B-B14F-4D97-AF65-F5344CB8AC3E}">
        <p14:creationId xmlns:p14="http://schemas.microsoft.com/office/powerpoint/2010/main" val="197859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99028DE5-54E8-8572-2191-C23D7D6E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032248"/>
            <a:ext cx="6410084" cy="48075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E34F8B8-CF20-C969-7176-9099D24C2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10" y="643467"/>
            <a:ext cx="3300870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94175D2-6C48-A0F8-E95C-A78913FE4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91" y="3748194"/>
            <a:ext cx="3295508" cy="24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23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384</Words>
  <Application>Microsoft Office PowerPoint</Application>
  <PresentationFormat>Widescreen</PresentationFormat>
  <Paragraphs>50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Joao Graca</dc:creator>
  <cp:lastModifiedBy>Joao Graca</cp:lastModifiedBy>
  <cp:revision>2</cp:revision>
  <dcterms:created xsi:type="dcterms:W3CDTF">2022-12-01T15:46:33Z</dcterms:created>
  <dcterms:modified xsi:type="dcterms:W3CDTF">2022-12-01T22:34:25Z</dcterms:modified>
</cp:coreProperties>
</file>